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"/>
  </p:notesMasterIdLst>
  <p:sldIdLst>
    <p:sldId id="295" r:id="rId2"/>
    <p:sldId id="287" r:id="rId3"/>
    <p:sldId id="291" r:id="rId4"/>
    <p:sldId id="293" r:id="rId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1D6C"/>
    <a:srgbClr val="A8FF67"/>
    <a:srgbClr val="FFEFBD"/>
    <a:srgbClr val="FF0000"/>
    <a:srgbClr val="FFEEB7"/>
    <a:srgbClr val="59D000"/>
    <a:srgbClr val="0070C0"/>
    <a:srgbClr val="385723"/>
    <a:srgbClr val="928D9F"/>
    <a:srgbClr val="8F85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 varScale="1">
        <p:scale>
          <a:sx n="88" d="100"/>
          <a:sy n="88" d="100"/>
        </p:scale>
        <p:origin x="92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D329AF-F71C-49B2-9372-B67F9DF42804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A0A1F53-F811-48F1-94FD-CC17AE225F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3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83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611839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4019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5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616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3648" y="2564904"/>
            <a:ext cx="5688632" cy="10801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b="1" dirty="0">
                <a:solidFill>
                  <a:schemeClr val="accent1">
                    <a:lumMod val="50000"/>
                  </a:schemeClr>
                </a:solidFill>
              </a:rPr>
              <a:t>ტყიბულის მუნიციპალიტეტის მერიის სტრუქტურა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3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6740" y="102959"/>
            <a:ext cx="3010655" cy="633061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მ</a:t>
            </a:r>
            <a:r>
              <a:rPr lang="ka-GE" sz="2000" b="1" dirty="0">
                <a:solidFill>
                  <a:schemeClr val="tx1"/>
                </a:solidFill>
              </a:rPr>
              <a:t>ერი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071" y="215500"/>
            <a:ext cx="2800272" cy="52132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300" b="1">
                <a:solidFill>
                  <a:schemeClr val="tx1"/>
                </a:solidFill>
              </a:rPr>
              <a:t>მ</a:t>
            </a:r>
            <a:r>
              <a:rPr lang="ka-GE" sz="1300" b="1" dirty="0">
                <a:solidFill>
                  <a:schemeClr val="tx1"/>
                </a:solidFill>
              </a:rPr>
              <a:t>ერის  </a:t>
            </a:r>
            <a:r>
              <a:rPr lang="ka-GE" sz="1300" b="1">
                <a:solidFill>
                  <a:schemeClr val="tx1"/>
                </a:solidFill>
              </a:rPr>
              <a:t>პირველი მოადგილე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9019" y="824428"/>
            <a:ext cx="3010340" cy="28056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შ</a:t>
            </a:r>
            <a:r>
              <a:rPr lang="ka-GE" sz="1400" b="1" dirty="0">
                <a:solidFill>
                  <a:schemeClr val="tx1"/>
                </a:solidFill>
              </a:rPr>
              <a:t>იდა აუდიტის სამსახური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0752" y="1224204"/>
            <a:ext cx="3010340" cy="39320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400" b="1" dirty="0">
                <a:solidFill>
                  <a:schemeClr val="tx1"/>
                </a:solidFill>
              </a:rPr>
              <a:t>ადმინისტრაციული სამსახური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8525" y="1190083"/>
            <a:ext cx="2800272" cy="395349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300" b="1" dirty="0">
                <a:solidFill>
                  <a:schemeClr val="tx1"/>
                </a:solidFill>
              </a:rPr>
              <a:t>ზედამხედველობის სამსახური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1690" y="4368254"/>
            <a:ext cx="2800272" cy="56445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300" b="1" dirty="0">
                <a:solidFill>
                  <a:schemeClr val="tx1"/>
                </a:solidFill>
              </a:rPr>
              <a:t>ეკონომიკისა და ქონების მართვის სამსახური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99644" y="1190084"/>
            <a:ext cx="2800272" cy="39320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400" b="1" dirty="0">
                <a:solidFill>
                  <a:schemeClr val="tx1"/>
                </a:solidFill>
              </a:rPr>
              <a:t>საფინანსო-საბიუჯეტო</a:t>
            </a:r>
            <a:r>
              <a:rPr lang="ka-GE" sz="1300" b="1" dirty="0">
                <a:solidFill>
                  <a:schemeClr val="tx1"/>
                </a:solidFill>
              </a:rPr>
              <a:t> სამსახური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99644" y="1727940"/>
            <a:ext cx="2800272" cy="422344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 err="1">
                <a:solidFill>
                  <a:schemeClr val="tx1"/>
                </a:solidFill>
              </a:rPr>
              <a:t>ბიუჯეტირებისა</a:t>
            </a:r>
            <a:r>
              <a:rPr lang="ka-GE" sz="1200" b="1" dirty="0">
                <a:solidFill>
                  <a:schemeClr val="tx1"/>
                </a:solidFill>
              </a:rPr>
              <a:t> და ანგარიშგების განყოფილება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8525" y="2913049"/>
            <a:ext cx="2800272" cy="64137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300" b="1" dirty="0">
                <a:solidFill>
                  <a:schemeClr val="tx1"/>
                </a:solidFill>
              </a:rPr>
              <a:t>სივრცითი მოწყობის, ინფრასტრუქტურისა და არქიტექტურის  სამსახური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040752" y="3445842"/>
            <a:ext cx="3011215" cy="64137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400" b="1" dirty="0">
                <a:solidFill>
                  <a:schemeClr val="tx1"/>
                </a:solidFill>
              </a:rPr>
              <a:t>ადმინისტრაციულ ერთეულებში მერის წარმომადგენლები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032484" y="4198188"/>
            <a:ext cx="3018607" cy="48959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400" b="1" dirty="0">
                <a:solidFill>
                  <a:schemeClr val="tx1"/>
                </a:solidFill>
              </a:rPr>
              <a:t>წარმომადგენელთა ასისტენტები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808971" y="1418618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ka-GE" dirty="0"/>
          </a:p>
        </p:txBody>
      </p:sp>
      <p:sp>
        <p:nvSpPr>
          <p:cNvPr id="79" name="Rounded Rectangle 78"/>
          <p:cNvSpPr/>
          <p:nvPr/>
        </p:nvSpPr>
        <p:spPr>
          <a:xfrm>
            <a:off x="3032485" y="4860111"/>
            <a:ext cx="3018606" cy="56445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400" b="1" dirty="0">
                <a:solidFill>
                  <a:schemeClr val="tx1"/>
                </a:solidFill>
              </a:rPr>
              <a:t>ხელშეკრულებები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66392" y="5665598"/>
            <a:ext cx="3011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 dirty="0" smtClean="0"/>
              <a:t>6</a:t>
            </a:r>
            <a:r>
              <a:rPr lang="ka-GE" sz="1200" i="1" dirty="0" smtClean="0"/>
              <a:t>2</a:t>
            </a:r>
            <a:r>
              <a:rPr lang="en-US" sz="1200" i="1" dirty="0" smtClean="0"/>
              <a:t>+3 </a:t>
            </a:r>
            <a:r>
              <a:rPr lang="ka-GE" sz="1200" i="1" dirty="0"/>
              <a:t>შტატი </a:t>
            </a:r>
          </a:p>
          <a:p>
            <a:pPr algn="ctr"/>
            <a:r>
              <a:rPr lang="ka-GE" sz="1200" i="1" dirty="0"/>
              <a:t>ადმ/</a:t>
            </a:r>
            <a:r>
              <a:rPr lang="ka-GE" sz="1200" i="1" dirty="0" err="1"/>
              <a:t>შრომ</a:t>
            </a:r>
            <a:r>
              <a:rPr lang="ka-GE" sz="1200" i="1" dirty="0"/>
              <a:t> -</a:t>
            </a:r>
            <a:r>
              <a:rPr lang="en-US" sz="1200" i="1" dirty="0"/>
              <a:t>54</a:t>
            </a:r>
            <a:endParaRPr lang="ka-GE" sz="1200" i="1" dirty="0"/>
          </a:p>
          <a:p>
            <a:pPr algn="ctr"/>
            <a:r>
              <a:rPr lang="ka-GE" sz="1200" i="1" dirty="0"/>
              <a:t>სულ:</a:t>
            </a:r>
            <a:r>
              <a:rPr lang="en-US" sz="1200" i="1" dirty="0"/>
              <a:t> </a:t>
            </a:r>
            <a:r>
              <a:rPr lang="ka-GE" sz="1200" i="1" dirty="0" smtClean="0"/>
              <a:t>119</a:t>
            </a:r>
            <a:endParaRPr lang="en-GB" sz="1200" i="1" dirty="0"/>
          </a:p>
        </p:txBody>
      </p:sp>
      <p:sp>
        <p:nvSpPr>
          <p:cNvPr id="25" name="Rounded Rectangle 2">
            <a:extLst>
              <a:ext uri="{FF2B5EF4-FFF2-40B4-BE49-F238E27FC236}">
                <a16:creationId xmlns:a16="http://schemas.microsoft.com/office/drawing/2014/main" id="{F0C1BA56-E1DB-6B17-A4C1-768AE9FE644D}"/>
              </a:ext>
            </a:extLst>
          </p:cNvPr>
          <p:cNvSpPr/>
          <p:nvPr/>
        </p:nvSpPr>
        <p:spPr>
          <a:xfrm>
            <a:off x="6278855" y="214691"/>
            <a:ext cx="2800272" cy="52132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300" b="1" dirty="0">
                <a:solidFill>
                  <a:schemeClr val="tx1"/>
                </a:solidFill>
              </a:rPr>
              <a:t>მ</a:t>
            </a:r>
            <a:r>
              <a:rPr lang="ka-GE" sz="1300" b="1" dirty="0">
                <a:solidFill>
                  <a:schemeClr val="tx1"/>
                </a:solidFill>
              </a:rPr>
              <a:t>ერის მოადგილე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27" name="Rounded Rectangle 6">
            <a:extLst>
              <a:ext uri="{FF2B5EF4-FFF2-40B4-BE49-F238E27FC236}">
                <a16:creationId xmlns:a16="http://schemas.microsoft.com/office/drawing/2014/main" id="{328E58B2-9EEE-FCF7-E09F-6F6FBC246D92}"/>
              </a:ext>
            </a:extLst>
          </p:cNvPr>
          <p:cNvSpPr/>
          <p:nvPr/>
        </p:nvSpPr>
        <p:spPr>
          <a:xfrm>
            <a:off x="3032485" y="1836235"/>
            <a:ext cx="3011215" cy="423839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>
                <a:solidFill>
                  <a:schemeClr val="tx1"/>
                </a:solidFill>
              </a:rPr>
              <a:t>საქმისწარმოებისა და ადამიანური რესურსების მართვის განყოფილება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48ED6A34-F8A4-2473-6F35-6B390607BD61}"/>
              </a:ext>
            </a:extLst>
          </p:cNvPr>
          <p:cNvSpPr/>
          <p:nvPr/>
        </p:nvSpPr>
        <p:spPr>
          <a:xfrm>
            <a:off x="6299644" y="2778281"/>
            <a:ext cx="2800272" cy="427134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400" b="1" dirty="0">
                <a:solidFill>
                  <a:schemeClr val="tx1"/>
                </a:solidFill>
              </a:rPr>
              <a:t>შესყიდვების სამსახური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31" name="Rounded Rectangle 11">
            <a:extLst>
              <a:ext uri="{FF2B5EF4-FFF2-40B4-BE49-F238E27FC236}">
                <a16:creationId xmlns:a16="http://schemas.microsoft.com/office/drawing/2014/main" id="{987B0784-F7ED-B75D-E7BC-74C0963B767E}"/>
              </a:ext>
            </a:extLst>
          </p:cNvPr>
          <p:cNvSpPr/>
          <p:nvPr/>
        </p:nvSpPr>
        <p:spPr>
          <a:xfrm>
            <a:off x="6304193" y="3426353"/>
            <a:ext cx="2800272" cy="864762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 smtClean="0">
                <a:solidFill>
                  <a:schemeClr val="tx1"/>
                </a:solidFill>
              </a:rPr>
              <a:t>ჯანმრთელობის, სოციალური მხარდაჭერის და ბავშვის უფლებების დავცის სამსხური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32" name="Rounded Rectangle 13">
            <a:extLst>
              <a:ext uri="{FF2B5EF4-FFF2-40B4-BE49-F238E27FC236}">
                <a16:creationId xmlns:a16="http://schemas.microsoft.com/office/drawing/2014/main" id="{FC0CB608-460F-5430-E7F9-AF9A9789DAA2}"/>
              </a:ext>
            </a:extLst>
          </p:cNvPr>
          <p:cNvSpPr/>
          <p:nvPr/>
        </p:nvSpPr>
        <p:spPr>
          <a:xfrm>
            <a:off x="6299644" y="4453231"/>
            <a:ext cx="2800272" cy="56445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>
                <a:solidFill>
                  <a:schemeClr val="tx1"/>
                </a:solidFill>
              </a:rPr>
              <a:t>ბავშვის უფლებების დაცვის და მხარდაჭერის განყოფილება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34" name="Rounded Rectangle 13">
            <a:extLst>
              <a:ext uri="{FF2B5EF4-FFF2-40B4-BE49-F238E27FC236}">
                <a16:creationId xmlns:a16="http://schemas.microsoft.com/office/drawing/2014/main" id="{0FC5588E-D7D5-9A25-8317-E29AD9CB0036}"/>
              </a:ext>
            </a:extLst>
          </p:cNvPr>
          <p:cNvSpPr/>
          <p:nvPr/>
        </p:nvSpPr>
        <p:spPr>
          <a:xfrm>
            <a:off x="111690" y="1724072"/>
            <a:ext cx="2800272" cy="422344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>
                <a:solidFill>
                  <a:schemeClr val="tx1"/>
                </a:solidFill>
              </a:rPr>
              <a:t>ადგილობრივი მოსაკრებლების კოორდინაციის განყოფილება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35" name="Rounded Rectangle 13">
            <a:extLst>
              <a:ext uri="{FF2B5EF4-FFF2-40B4-BE49-F238E27FC236}">
                <a16:creationId xmlns:a16="http://schemas.microsoft.com/office/drawing/2014/main" id="{1E03AC6F-C2B4-0BD4-E042-BA73F02E5246}"/>
              </a:ext>
            </a:extLst>
          </p:cNvPr>
          <p:cNvSpPr/>
          <p:nvPr/>
        </p:nvSpPr>
        <p:spPr>
          <a:xfrm>
            <a:off x="111690" y="2308534"/>
            <a:ext cx="2800272" cy="422344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>
                <a:solidFill>
                  <a:schemeClr val="tx1"/>
                </a:solidFill>
              </a:rPr>
              <a:t>სამშენებლო საქმიანობის მონიტორინგის განყოფილება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36" name="Rounded Rectangle 13">
            <a:extLst>
              <a:ext uri="{FF2B5EF4-FFF2-40B4-BE49-F238E27FC236}">
                <a16:creationId xmlns:a16="http://schemas.microsoft.com/office/drawing/2014/main" id="{77D4E046-87AD-7BF7-1ADA-8C79B85AD97A}"/>
              </a:ext>
            </a:extLst>
          </p:cNvPr>
          <p:cNvSpPr/>
          <p:nvPr/>
        </p:nvSpPr>
        <p:spPr>
          <a:xfrm>
            <a:off x="108525" y="3716544"/>
            <a:ext cx="2800272" cy="489593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>
                <a:solidFill>
                  <a:schemeClr val="tx1"/>
                </a:solidFill>
              </a:rPr>
              <a:t>ინფრასტრუქტურის </a:t>
            </a:r>
            <a:r>
              <a:rPr lang="ka-GE" sz="1200" b="1" dirty="0" smtClean="0">
                <a:solidFill>
                  <a:schemeClr val="tx1"/>
                </a:solidFill>
              </a:rPr>
              <a:t>განყოფილება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39" name="Rounded Rectangle 13">
            <a:extLst>
              <a:ext uri="{FF2B5EF4-FFF2-40B4-BE49-F238E27FC236}">
                <a16:creationId xmlns:a16="http://schemas.microsoft.com/office/drawing/2014/main" id="{526A3406-69E1-AA87-3F6F-693822032991}"/>
              </a:ext>
            </a:extLst>
          </p:cNvPr>
          <p:cNvSpPr/>
          <p:nvPr/>
        </p:nvSpPr>
        <p:spPr>
          <a:xfrm>
            <a:off x="3049019" y="2370946"/>
            <a:ext cx="3010340" cy="486183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>
                <a:solidFill>
                  <a:schemeClr val="tx1"/>
                </a:solidFill>
              </a:rPr>
              <a:t>საზოგადოებასთან ურთიერთობის განყოფილება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C701536-1CC0-3DF3-DA98-A63C203A608A}"/>
              </a:ext>
            </a:extLst>
          </p:cNvPr>
          <p:cNvSpPr/>
          <p:nvPr/>
        </p:nvSpPr>
        <p:spPr>
          <a:xfrm>
            <a:off x="8756006" y="1399377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ka-GE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15197CC-8506-D003-77BC-4AB4B3AF51DB}"/>
              </a:ext>
            </a:extLst>
          </p:cNvPr>
          <p:cNvSpPr/>
          <p:nvPr/>
        </p:nvSpPr>
        <p:spPr>
          <a:xfrm>
            <a:off x="6299644" y="3853631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7</a:t>
            </a:r>
            <a:endParaRPr lang="ka-GE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C2A4B41-ED71-C2DC-FC47-780795D8A3A2}"/>
              </a:ext>
            </a:extLst>
          </p:cNvPr>
          <p:cNvSpPr/>
          <p:nvPr/>
        </p:nvSpPr>
        <p:spPr>
          <a:xfrm>
            <a:off x="8768603" y="1909120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ka-GE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5A6A757-A32B-3B9A-F61C-01D8992A6D65}"/>
              </a:ext>
            </a:extLst>
          </p:cNvPr>
          <p:cNvSpPr/>
          <p:nvPr/>
        </p:nvSpPr>
        <p:spPr>
          <a:xfrm>
            <a:off x="6278855" y="1390428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ka-GE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1BDDE5F-336D-06EF-64AB-90C7B4E906A6}"/>
              </a:ext>
            </a:extLst>
          </p:cNvPr>
          <p:cNvSpPr/>
          <p:nvPr/>
        </p:nvSpPr>
        <p:spPr>
          <a:xfrm>
            <a:off x="8768603" y="2828616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ka-GE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4548912-B2FC-3EDF-1B5B-1C798A8FA335}"/>
              </a:ext>
            </a:extLst>
          </p:cNvPr>
          <p:cNvSpPr/>
          <p:nvPr/>
        </p:nvSpPr>
        <p:spPr>
          <a:xfrm>
            <a:off x="6299644" y="2809684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ka-GE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9868E02-E90E-EFC2-9D1E-4D8521949E4D}"/>
              </a:ext>
            </a:extLst>
          </p:cNvPr>
          <p:cNvSpPr/>
          <p:nvPr/>
        </p:nvSpPr>
        <p:spPr>
          <a:xfrm>
            <a:off x="8768603" y="3851507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4</a:t>
            </a:r>
            <a:endParaRPr lang="ka-GE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CB44A12-CB2E-078C-4C85-478E54853EB1}"/>
              </a:ext>
            </a:extLst>
          </p:cNvPr>
          <p:cNvSpPr/>
          <p:nvPr/>
        </p:nvSpPr>
        <p:spPr>
          <a:xfrm>
            <a:off x="8768603" y="4683517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3</a:t>
            </a:r>
            <a:endParaRPr lang="ka-GE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F0E6A5B-A6DB-D32D-C4E5-4F4D5FB2A946}"/>
              </a:ext>
            </a:extLst>
          </p:cNvPr>
          <p:cNvSpPr/>
          <p:nvPr/>
        </p:nvSpPr>
        <p:spPr>
          <a:xfrm>
            <a:off x="5808971" y="2011286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ka-GE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611A2875-B0E2-BB34-7B0C-E4EF3E2761FA}"/>
              </a:ext>
            </a:extLst>
          </p:cNvPr>
          <p:cNvSpPr/>
          <p:nvPr/>
        </p:nvSpPr>
        <p:spPr>
          <a:xfrm>
            <a:off x="3018648" y="870486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5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B33F50D-0E01-7D23-F7EF-028D32A04BCB}"/>
              </a:ext>
            </a:extLst>
          </p:cNvPr>
          <p:cNvSpPr/>
          <p:nvPr/>
        </p:nvSpPr>
        <p:spPr>
          <a:xfrm>
            <a:off x="5808971" y="859395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5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B14C58F-AA6E-A6E2-DC1B-EEF6B9B5C85D}"/>
              </a:ext>
            </a:extLst>
          </p:cNvPr>
          <p:cNvSpPr/>
          <p:nvPr/>
        </p:nvSpPr>
        <p:spPr>
          <a:xfrm>
            <a:off x="5486044" y="4989584"/>
            <a:ext cx="557656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20</a:t>
            </a:r>
            <a:endParaRPr lang="ka-GE" sz="100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360E0C1-145A-C974-58F7-2B8786792E22}"/>
              </a:ext>
            </a:extLst>
          </p:cNvPr>
          <p:cNvSpPr/>
          <p:nvPr/>
        </p:nvSpPr>
        <p:spPr>
          <a:xfrm>
            <a:off x="3045829" y="4994797"/>
            <a:ext cx="557656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20</a:t>
            </a:r>
            <a:endParaRPr lang="ka-GE" sz="1000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BB0B7F7E-17A9-5937-F52A-154BB08DD9B1}"/>
              </a:ext>
            </a:extLst>
          </p:cNvPr>
          <p:cNvSpPr/>
          <p:nvPr/>
        </p:nvSpPr>
        <p:spPr>
          <a:xfrm>
            <a:off x="3031037" y="3965002"/>
            <a:ext cx="573792" cy="2069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000" dirty="0"/>
              <a:t>10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829A5B87-520D-6C79-01B9-48108981EF7B}"/>
              </a:ext>
            </a:extLst>
          </p:cNvPr>
          <p:cNvSpPr/>
          <p:nvPr/>
        </p:nvSpPr>
        <p:spPr>
          <a:xfrm>
            <a:off x="3049316" y="4536946"/>
            <a:ext cx="557656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000" dirty="0"/>
              <a:t>24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AE42773-B244-14C7-E0B3-2CD095F6AB4F}"/>
              </a:ext>
            </a:extLst>
          </p:cNvPr>
          <p:cNvSpPr/>
          <p:nvPr/>
        </p:nvSpPr>
        <p:spPr>
          <a:xfrm>
            <a:off x="5493435" y="4533999"/>
            <a:ext cx="557656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000" dirty="0"/>
              <a:t>24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A9DDB5AC-5D86-93AC-CE38-853BD6333256}"/>
              </a:ext>
            </a:extLst>
          </p:cNvPr>
          <p:cNvSpPr/>
          <p:nvPr/>
        </p:nvSpPr>
        <p:spPr>
          <a:xfrm>
            <a:off x="2973236" y="1493973"/>
            <a:ext cx="482459" cy="220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12</a:t>
            </a:r>
            <a:endParaRPr lang="ka-GE" sz="1000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385150C5-983B-9786-DF8F-9E54819DF7F6}"/>
              </a:ext>
            </a:extLst>
          </p:cNvPr>
          <p:cNvSpPr/>
          <p:nvPr/>
        </p:nvSpPr>
        <p:spPr>
          <a:xfrm>
            <a:off x="5808971" y="2601779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ka-GE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E1123B3-26B9-9FDE-B236-D30A9A01F912}"/>
              </a:ext>
            </a:extLst>
          </p:cNvPr>
          <p:cNvSpPr/>
          <p:nvPr/>
        </p:nvSpPr>
        <p:spPr>
          <a:xfrm>
            <a:off x="2544808" y="4686637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ka-GE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AFDF8C7C-1C0F-D6E2-C5C7-F16BC157A21E}"/>
              </a:ext>
            </a:extLst>
          </p:cNvPr>
          <p:cNvSpPr/>
          <p:nvPr/>
        </p:nvSpPr>
        <p:spPr>
          <a:xfrm>
            <a:off x="110762" y="4687781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ka-GE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3F2725E8-8B1B-15DE-4275-5886B9BC1C3F}"/>
              </a:ext>
            </a:extLst>
          </p:cNvPr>
          <p:cNvSpPr/>
          <p:nvPr/>
        </p:nvSpPr>
        <p:spPr>
          <a:xfrm>
            <a:off x="2544808" y="3309502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ka-GE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07B1A697-6970-EE22-20A0-2E9E2E4B313D}"/>
              </a:ext>
            </a:extLst>
          </p:cNvPr>
          <p:cNvSpPr/>
          <p:nvPr/>
        </p:nvSpPr>
        <p:spPr>
          <a:xfrm>
            <a:off x="2536765" y="3926235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ka-GE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2D04ED9D-8C23-A0AA-C45B-ADEC6AE5DE20}"/>
              </a:ext>
            </a:extLst>
          </p:cNvPr>
          <p:cNvSpPr/>
          <p:nvPr/>
        </p:nvSpPr>
        <p:spPr>
          <a:xfrm>
            <a:off x="110762" y="3304882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ka-GE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15E145AA-8966-208F-BC7B-E53AEB632974}"/>
              </a:ext>
            </a:extLst>
          </p:cNvPr>
          <p:cNvSpPr/>
          <p:nvPr/>
        </p:nvSpPr>
        <p:spPr>
          <a:xfrm>
            <a:off x="2534026" y="1445468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ka-GE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B6C6E1F6-CCBE-C087-4588-34FA2A3400F4}"/>
              </a:ext>
            </a:extLst>
          </p:cNvPr>
          <p:cNvSpPr/>
          <p:nvPr/>
        </p:nvSpPr>
        <p:spPr>
          <a:xfrm>
            <a:off x="2544808" y="1974844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ka-GE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FBEBC8CE-9AEE-8FD6-7654-C3B5A4B1C2AE}"/>
              </a:ext>
            </a:extLst>
          </p:cNvPr>
          <p:cNvSpPr/>
          <p:nvPr/>
        </p:nvSpPr>
        <p:spPr>
          <a:xfrm>
            <a:off x="2536765" y="2526567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ka-GE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2E152D71-C3D4-899F-9C5B-DAA57A0E390D}"/>
              </a:ext>
            </a:extLst>
          </p:cNvPr>
          <p:cNvSpPr/>
          <p:nvPr/>
        </p:nvSpPr>
        <p:spPr>
          <a:xfrm>
            <a:off x="110762" y="1441717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ka-GE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C77C57BE-1540-4D55-9C16-A87DE9E96AF8}"/>
              </a:ext>
            </a:extLst>
          </p:cNvPr>
          <p:cNvSpPr/>
          <p:nvPr/>
        </p:nvSpPr>
        <p:spPr>
          <a:xfrm>
            <a:off x="5486044" y="3959819"/>
            <a:ext cx="573792" cy="2069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000" dirty="0"/>
              <a:t>10</a:t>
            </a:r>
          </a:p>
        </p:txBody>
      </p:sp>
      <p:sp>
        <p:nvSpPr>
          <p:cNvPr id="64" name="Rounded Rectangle 11"/>
          <p:cNvSpPr/>
          <p:nvPr/>
        </p:nvSpPr>
        <p:spPr>
          <a:xfrm>
            <a:off x="6278855" y="5185484"/>
            <a:ext cx="2800272" cy="700019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1200" b="1" dirty="0" smtClean="0">
                <a:solidFill>
                  <a:schemeClr val="tx1"/>
                </a:solidFill>
              </a:rPr>
              <a:t>კულტურის, განათლების, ტურიზმისა და სპორტის მხარდაჭერის სამსაური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65" name="Oval 50">
            <a:extLst>
              <a:ext uri="{FF2B5EF4-FFF2-40B4-BE49-F238E27FC236}">
                <a16:creationId xmlns:a16="http://schemas.microsoft.com/office/drawing/2014/main" id="{5C701536-1CC0-3DF3-DA98-A63C203A608A}"/>
              </a:ext>
            </a:extLst>
          </p:cNvPr>
          <p:cNvSpPr/>
          <p:nvPr/>
        </p:nvSpPr>
        <p:spPr>
          <a:xfrm>
            <a:off x="8735217" y="5394778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3</a:t>
            </a:r>
            <a:endParaRPr lang="ka-GE" dirty="0"/>
          </a:p>
        </p:txBody>
      </p:sp>
      <p:sp>
        <p:nvSpPr>
          <p:cNvPr id="66" name="Oval 82">
            <a:extLst>
              <a:ext uri="{FF2B5EF4-FFF2-40B4-BE49-F238E27FC236}">
                <a16:creationId xmlns:a16="http://schemas.microsoft.com/office/drawing/2014/main" id="{75A6A757-A32B-3B9A-F61C-01D8992A6D65}"/>
              </a:ext>
            </a:extLst>
          </p:cNvPr>
          <p:cNvSpPr/>
          <p:nvPr/>
        </p:nvSpPr>
        <p:spPr>
          <a:xfrm>
            <a:off x="6258066" y="5385829"/>
            <a:ext cx="362644" cy="3231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/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7040" y="1164000"/>
            <a:ext cx="1066800" cy="609600"/>
          </a:xfrm>
          <a:prstGeom prst="round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extBox 4"/>
          <p:cNvSpPr txBox="1"/>
          <p:nvPr/>
        </p:nvSpPr>
        <p:spPr>
          <a:xfrm>
            <a:off x="1327919" y="1934818"/>
            <a:ext cx="1565344" cy="514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r>
              <a:rPr lang="ka-GE" sz="900" b="1" dirty="0">
                <a:latin typeface="Sylfaen" panose="010A0502050306030303" pitchFamily="18" charset="0"/>
              </a:rPr>
              <a:t>სკოლისგარეშე</a:t>
            </a:r>
            <a:r>
              <a:rPr lang="en-GB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განათლება </a:t>
            </a:r>
          </a:p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r>
              <a:rPr lang="ka-GE" sz="900" b="1" dirty="0">
                <a:latin typeface="Sylfaen" panose="010A0502050306030303" pitchFamily="18" charset="0"/>
              </a:rPr>
              <a:t>და საბიბლიოთეკო მომსახურება</a:t>
            </a:r>
            <a:endParaRPr lang="en-US" sz="900" dirty="0">
              <a:latin typeface="Sylfaen" panose="010A05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3841" y="2783800"/>
            <a:ext cx="13493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err="1">
                <a:latin typeface="Sylfaen" panose="010A0502050306030303" pitchFamily="18" charset="0"/>
              </a:rPr>
              <a:t>ხელოვნებ</a:t>
            </a:r>
            <a:r>
              <a:rPr lang="ka-GE" sz="900" b="1" dirty="0">
                <a:latin typeface="Sylfaen" panose="010A0502050306030303" pitchFamily="18" charset="0"/>
              </a:rPr>
              <a:t>ა, </a:t>
            </a:r>
            <a:r>
              <a:rPr lang="en-US" sz="900" b="1" dirty="0" err="1">
                <a:latin typeface="Sylfaen" panose="010A0502050306030303" pitchFamily="18" charset="0"/>
              </a:rPr>
              <a:t>კულტურ</a:t>
            </a:r>
            <a:r>
              <a:rPr lang="ka-GE" sz="900" b="1" dirty="0">
                <a:latin typeface="Sylfaen" panose="010A0502050306030303" pitchFamily="18" charset="0"/>
              </a:rPr>
              <a:t>ა და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სა</a:t>
            </a:r>
            <a:r>
              <a:rPr lang="en-US" sz="900" b="1" dirty="0" err="1">
                <a:latin typeface="Sylfaen" panose="010A0502050306030303" pitchFamily="18" charset="0"/>
              </a:rPr>
              <a:t>მუზეუ</a:t>
            </a:r>
            <a:r>
              <a:rPr lang="ka-GE" sz="900" b="1" dirty="0">
                <a:latin typeface="Sylfaen" panose="010A0502050306030303" pitchFamily="18" charset="0"/>
              </a:rPr>
              <a:t>მო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მომსახურებ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2322" y="3493813"/>
            <a:ext cx="1497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err="1">
                <a:latin typeface="Sylfaen" panose="010A0502050306030303" pitchFamily="18" charset="0"/>
              </a:rPr>
              <a:t>ჯანსაღი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ცხოვრების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უზრუნველყოფ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r>
              <a:rPr lang="en-US" sz="900" b="1" dirty="0">
                <a:latin typeface="Sylfaen" panose="010A0502050306030303" pitchFamily="18" charset="0"/>
              </a:rPr>
              <a:t>, </a:t>
            </a:r>
            <a:r>
              <a:rPr lang="en-US" sz="900" b="1" dirty="0" err="1">
                <a:latin typeface="Sylfaen" panose="010A0502050306030303" pitchFamily="18" charset="0"/>
              </a:rPr>
              <a:t>მოზარდთა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აქტივობების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მართვა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და </a:t>
            </a:r>
            <a:r>
              <a:rPr lang="en-US" sz="900" b="1" dirty="0" err="1">
                <a:latin typeface="Sylfaen" panose="010A0502050306030303" pitchFamily="18" charset="0"/>
              </a:rPr>
              <a:t>სპორტი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7040" y="1947000"/>
            <a:ext cx="1066800" cy="609600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Rounded Rectangle 8"/>
          <p:cNvSpPr/>
          <p:nvPr/>
        </p:nvSpPr>
        <p:spPr>
          <a:xfrm>
            <a:off x="198763" y="2732915"/>
            <a:ext cx="1066800" cy="609600"/>
          </a:xfrm>
          <a:prstGeom prst="round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330370" y="1373833"/>
            <a:ext cx="1870031" cy="390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r>
              <a:rPr lang="en-US" sz="900" b="1" dirty="0" err="1">
                <a:latin typeface="Sylfaen" panose="010A0502050306030303" pitchFamily="18" charset="0"/>
              </a:rPr>
              <a:t>სკოლამდელი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განათლება</a:t>
            </a:r>
            <a:endParaRPr lang="en-US" sz="900" dirty="0">
              <a:latin typeface="Sylfaen" panose="010A0502050306030303" pitchFamily="18" charset="0"/>
            </a:endParaRPr>
          </a:p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7040" y="3505200"/>
            <a:ext cx="1066800" cy="609600"/>
          </a:xfrm>
          <a:prstGeom prst="round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209720" y="4276150"/>
            <a:ext cx="1066800" cy="609600"/>
          </a:xfrm>
          <a:prstGeom prst="round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ounded Rectangle 12"/>
          <p:cNvSpPr/>
          <p:nvPr/>
        </p:nvSpPr>
        <p:spPr>
          <a:xfrm>
            <a:off x="209362" y="5071200"/>
            <a:ext cx="1066800" cy="609600"/>
          </a:xfrm>
          <a:prstGeom prst="round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00" b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Rounded Rectangle 13"/>
          <p:cNvSpPr/>
          <p:nvPr/>
        </p:nvSpPr>
        <p:spPr>
          <a:xfrm>
            <a:off x="7829550" y="1154909"/>
            <a:ext cx="1066800" cy="609600"/>
          </a:xfrm>
          <a:prstGeom prst="round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Rounded Rectangle 14"/>
          <p:cNvSpPr/>
          <p:nvPr/>
        </p:nvSpPr>
        <p:spPr>
          <a:xfrm>
            <a:off x="7829550" y="1916149"/>
            <a:ext cx="1066800" cy="609600"/>
          </a:xfrm>
          <a:prstGeom prst="roundRect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327563" y="4365574"/>
            <a:ext cx="1565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latin typeface="Sylfaen" panose="010A0502050306030303" pitchFamily="18" charset="0"/>
              </a:rPr>
              <a:t>სპეციალური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სერვისების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მიწოდებ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05600" y="1260648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a-GE" sz="900" b="1" dirty="0">
                <a:latin typeface="Sylfaen" panose="010A0502050306030303" pitchFamily="18" charset="0"/>
              </a:rPr>
              <a:t>მუნიციპალური </a:t>
            </a:r>
            <a:r>
              <a:rPr lang="en-US" sz="900" b="1" dirty="0" err="1">
                <a:latin typeface="Sylfaen" panose="010A0502050306030303" pitchFamily="18" charset="0"/>
              </a:rPr>
              <a:t>ქონებ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848600" y="2699149"/>
            <a:ext cx="1066800" cy="609600"/>
          </a:xfrm>
          <a:prstGeom prst="roundRect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Rounded Rectangle 18"/>
          <p:cNvSpPr/>
          <p:nvPr/>
        </p:nvSpPr>
        <p:spPr>
          <a:xfrm>
            <a:off x="7848600" y="3495349"/>
            <a:ext cx="1066800" cy="609600"/>
          </a:xfrm>
          <a:prstGeom prst="roundRect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Rounded Rectangle 19"/>
          <p:cNvSpPr/>
          <p:nvPr/>
        </p:nvSpPr>
        <p:spPr>
          <a:xfrm>
            <a:off x="7829550" y="4257349"/>
            <a:ext cx="1066800" cy="609600"/>
          </a:xfrm>
          <a:prstGeom prst="roundRect">
            <a:avLst/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Rounded Rectangle 20"/>
          <p:cNvSpPr/>
          <p:nvPr/>
        </p:nvSpPr>
        <p:spPr>
          <a:xfrm>
            <a:off x="7829550" y="5159309"/>
            <a:ext cx="1066800" cy="609600"/>
          </a:xfrm>
          <a:prstGeom prst="roundRect">
            <a:avLst/>
          </a:pr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6282944" y="2830951"/>
            <a:ext cx="206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დასუფთავება და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ნარჩენების გატანა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84404" y="3657600"/>
            <a:ext cx="22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მგზავრთა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გადაყვანა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33595" y="4419600"/>
            <a:ext cx="112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საზოგადოებრივი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ჯანდაცვა</a:t>
            </a:r>
            <a:r>
              <a:rPr lang="en-GB" sz="900" b="1" dirty="0">
                <a:latin typeface="Sylfaen" panose="010A0502050306030303" pitchFamily="18" charset="0"/>
              </a:rPr>
              <a:t> 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2362" y="5257800"/>
            <a:ext cx="856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დამატებითი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სერვისები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10172" y="2036283"/>
            <a:ext cx="1214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a-GE" sz="900" b="1" dirty="0">
                <a:latin typeface="Sylfaen" panose="010A0502050306030303" pitchFamily="18" charset="0"/>
              </a:rPr>
              <a:t>წყლის მიწოდების </a:t>
            </a:r>
          </a:p>
          <a:p>
            <a:pPr lvl="0" algn="ctr"/>
            <a:r>
              <a:rPr lang="ka-GE" sz="900" b="1" dirty="0">
                <a:latin typeface="Sylfaen" panose="010A0502050306030303" pitchFamily="18" charset="0"/>
              </a:rPr>
              <a:t>უზრუნველყოფა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12323" y="5202822"/>
            <a:ext cx="173606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b="1" dirty="0" err="1">
                <a:latin typeface="Sylfaen" panose="010A0502050306030303" pitchFamily="18" charset="0"/>
              </a:rPr>
              <a:t>კეთილმოწყობ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3051" y="625409"/>
            <a:ext cx="9075453" cy="51435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568756" y="1847222"/>
            <a:ext cx="2936445" cy="562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00" dirty="0">
                <a:solidFill>
                  <a:schemeClr val="tx1"/>
                </a:solidFill>
              </a:rPr>
              <a:t>ა(ა)იპ ტყიბულის მუნიციპალიტეტის კომუნალური გაერთიანება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09600" y="85725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ტყიბულის მუნიციპალიტეტის ა(ა)იპ-ები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3562784" y="1893761"/>
            <a:ext cx="507504" cy="41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137</a:t>
            </a:r>
          </a:p>
        </p:txBody>
      </p:sp>
      <p:sp>
        <p:nvSpPr>
          <p:cNvPr id="3" name="Rounded Rectangle 60">
            <a:extLst>
              <a:ext uri="{FF2B5EF4-FFF2-40B4-BE49-F238E27FC236}">
                <a16:creationId xmlns:a16="http://schemas.microsoft.com/office/drawing/2014/main" id="{8C143401-87A6-3EAE-D3B2-4D2301A20581}"/>
              </a:ext>
            </a:extLst>
          </p:cNvPr>
          <p:cNvSpPr/>
          <p:nvPr/>
        </p:nvSpPr>
        <p:spPr>
          <a:xfrm>
            <a:off x="4892865" y="1843897"/>
            <a:ext cx="2936445" cy="562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00" dirty="0">
                <a:solidFill>
                  <a:schemeClr val="tx1"/>
                </a:solidFill>
              </a:rPr>
              <a:t>ა(ა)იპ ტყიბულის მუნიციპალიტეტის სკოლამდელი აღზრდისა და განათლების დაწესებულება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8C3B227-4BD0-26F3-C961-798ECE94263F}"/>
              </a:ext>
            </a:extLst>
          </p:cNvPr>
          <p:cNvSpPr/>
          <p:nvPr/>
        </p:nvSpPr>
        <p:spPr>
          <a:xfrm>
            <a:off x="7912965" y="1896099"/>
            <a:ext cx="507504" cy="41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258</a:t>
            </a:r>
          </a:p>
        </p:txBody>
      </p:sp>
      <p:sp>
        <p:nvSpPr>
          <p:cNvPr id="30" name="Rounded Rectangle 60">
            <a:extLst>
              <a:ext uri="{FF2B5EF4-FFF2-40B4-BE49-F238E27FC236}">
                <a16:creationId xmlns:a16="http://schemas.microsoft.com/office/drawing/2014/main" id="{E79B7BF8-CD14-2CF9-5560-DEEEBF824F99}"/>
              </a:ext>
            </a:extLst>
          </p:cNvPr>
          <p:cNvSpPr/>
          <p:nvPr/>
        </p:nvSpPr>
        <p:spPr>
          <a:xfrm>
            <a:off x="568755" y="2690139"/>
            <a:ext cx="2936445" cy="562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00" dirty="0">
                <a:solidFill>
                  <a:schemeClr val="tx1"/>
                </a:solidFill>
              </a:rPr>
              <a:t>ა(ა)იპ ტყიბულის მუნიციპალიტეტის სპორტული ცენტრი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4DE060A-94F0-3409-97E8-4E7FAD5E20A5}"/>
              </a:ext>
            </a:extLst>
          </p:cNvPr>
          <p:cNvSpPr/>
          <p:nvPr/>
        </p:nvSpPr>
        <p:spPr>
          <a:xfrm>
            <a:off x="3561914" y="2780676"/>
            <a:ext cx="507504" cy="41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99</a:t>
            </a:r>
          </a:p>
        </p:txBody>
      </p:sp>
      <p:sp>
        <p:nvSpPr>
          <p:cNvPr id="33" name="Rounded Rectangle 60">
            <a:extLst>
              <a:ext uri="{FF2B5EF4-FFF2-40B4-BE49-F238E27FC236}">
                <a16:creationId xmlns:a16="http://schemas.microsoft.com/office/drawing/2014/main" id="{698AB3DF-C656-8FDE-5E24-742A0FA15605}"/>
              </a:ext>
            </a:extLst>
          </p:cNvPr>
          <p:cNvSpPr/>
          <p:nvPr/>
        </p:nvSpPr>
        <p:spPr>
          <a:xfrm>
            <a:off x="4888080" y="2734152"/>
            <a:ext cx="2936445" cy="562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00" dirty="0">
                <a:solidFill>
                  <a:schemeClr val="tx1"/>
                </a:solidFill>
              </a:rPr>
              <a:t>ა(ა)იპ ტყიბულის მუნიციპალიტეტის კულტურის ობიექტების გაერთიანება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87BDE86-F263-C182-C8A6-6C2331D0F4C4}"/>
              </a:ext>
            </a:extLst>
          </p:cNvPr>
          <p:cNvSpPr/>
          <p:nvPr/>
        </p:nvSpPr>
        <p:spPr>
          <a:xfrm>
            <a:off x="7909193" y="2789499"/>
            <a:ext cx="507504" cy="41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182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3CEA8FC-0F15-F93B-8D3B-683E9AF77990}"/>
              </a:ext>
            </a:extLst>
          </p:cNvPr>
          <p:cNvSpPr/>
          <p:nvPr/>
        </p:nvSpPr>
        <p:spPr>
          <a:xfrm>
            <a:off x="7909193" y="3591906"/>
            <a:ext cx="507504" cy="41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18</a:t>
            </a:r>
          </a:p>
        </p:txBody>
      </p:sp>
      <p:sp>
        <p:nvSpPr>
          <p:cNvPr id="49" name="Rounded Rectangle 60">
            <a:extLst>
              <a:ext uri="{FF2B5EF4-FFF2-40B4-BE49-F238E27FC236}">
                <a16:creationId xmlns:a16="http://schemas.microsoft.com/office/drawing/2014/main" id="{8B5F8887-5C6A-3234-1F7A-0EBFAF2298AD}"/>
              </a:ext>
            </a:extLst>
          </p:cNvPr>
          <p:cNvSpPr/>
          <p:nvPr/>
        </p:nvSpPr>
        <p:spPr>
          <a:xfrm>
            <a:off x="4892864" y="3560801"/>
            <a:ext cx="2936445" cy="562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00" dirty="0">
                <a:solidFill>
                  <a:schemeClr val="tx1"/>
                </a:solidFill>
              </a:rPr>
              <a:t>ა(ა)იპ ტყიბულის მუნიციპალიტეტის საზოგადოებრივი ჯანდაცვის ცენტრი</a:t>
            </a:r>
          </a:p>
        </p:txBody>
      </p:sp>
      <p:sp>
        <p:nvSpPr>
          <p:cNvPr id="50" name="Rounded Rectangle 60">
            <a:extLst>
              <a:ext uri="{FF2B5EF4-FFF2-40B4-BE49-F238E27FC236}">
                <a16:creationId xmlns:a16="http://schemas.microsoft.com/office/drawing/2014/main" id="{B87A1D20-35B4-C867-2494-EF51393C5EA6}"/>
              </a:ext>
            </a:extLst>
          </p:cNvPr>
          <p:cNvSpPr/>
          <p:nvPr/>
        </p:nvSpPr>
        <p:spPr>
          <a:xfrm>
            <a:off x="4898619" y="4365574"/>
            <a:ext cx="2936445" cy="562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00" dirty="0">
                <a:solidFill>
                  <a:schemeClr val="tx1"/>
                </a:solidFill>
              </a:rPr>
              <a:t>ა(ა)იპ ტყიბულის მუნიციპალიტეტის ტურიზმის საინფორმაციო ცენტრი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3480BD1-949C-8228-D287-10277DE73311}"/>
              </a:ext>
            </a:extLst>
          </p:cNvPr>
          <p:cNvSpPr/>
          <p:nvPr/>
        </p:nvSpPr>
        <p:spPr>
          <a:xfrm>
            <a:off x="7909193" y="4412992"/>
            <a:ext cx="507504" cy="41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45885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7040" y="1164000"/>
            <a:ext cx="1066800" cy="609600"/>
          </a:xfrm>
          <a:prstGeom prst="round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extBox 4"/>
          <p:cNvSpPr txBox="1"/>
          <p:nvPr/>
        </p:nvSpPr>
        <p:spPr>
          <a:xfrm>
            <a:off x="1327919" y="1934818"/>
            <a:ext cx="1565344" cy="514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r>
              <a:rPr lang="ka-GE" sz="900" b="1" dirty="0">
                <a:latin typeface="Sylfaen" panose="010A0502050306030303" pitchFamily="18" charset="0"/>
              </a:rPr>
              <a:t>სკოლისგარეშე</a:t>
            </a:r>
            <a:r>
              <a:rPr lang="en-GB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განათლება </a:t>
            </a:r>
          </a:p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r>
              <a:rPr lang="ka-GE" sz="900" b="1" dirty="0">
                <a:latin typeface="Sylfaen" panose="010A0502050306030303" pitchFamily="18" charset="0"/>
              </a:rPr>
              <a:t>და საბიბლიოთეკო მომსახურება</a:t>
            </a:r>
            <a:endParaRPr lang="en-US" sz="900" dirty="0">
              <a:latin typeface="Sylfaen" panose="010A05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3841" y="2783800"/>
            <a:ext cx="13493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err="1">
                <a:latin typeface="Sylfaen" panose="010A0502050306030303" pitchFamily="18" charset="0"/>
              </a:rPr>
              <a:t>ხელოვნებ</a:t>
            </a:r>
            <a:r>
              <a:rPr lang="ka-GE" sz="900" b="1" dirty="0">
                <a:latin typeface="Sylfaen" panose="010A0502050306030303" pitchFamily="18" charset="0"/>
              </a:rPr>
              <a:t>ა, </a:t>
            </a:r>
            <a:r>
              <a:rPr lang="en-US" sz="900" b="1" dirty="0" err="1">
                <a:latin typeface="Sylfaen" panose="010A0502050306030303" pitchFamily="18" charset="0"/>
              </a:rPr>
              <a:t>კულტურ</a:t>
            </a:r>
            <a:r>
              <a:rPr lang="ka-GE" sz="900" b="1" dirty="0">
                <a:latin typeface="Sylfaen" panose="010A0502050306030303" pitchFamily="18" charset="0"/>
              </a:rPr>
              <a:t>ა და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სა</a:t>
            </a:r>
            <a:r>
              <a:rPr lang="en-US" sz="900" b="1" dirty="0" err="1">
                <a:latin typeface="Sylfaen" panose="010A0502050306030303" pitchFamily="18" charset="0"/>
              </a:rPr>
              <a:t>მუზეუ</a:t>
            </a:r>
            <a:r>
              <a:rPr lang="ka-GE" sz="900" b="1" dirty="0">
                <a:latin typeface="Sylfaen" panose="010A0502050306030303" pitchFamily="18" charset="0"/>
              </a:rPr>
              <a:t>მო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მომსახურებ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2322" y="3493813"/>
            <a:ext cx="1497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b="1" dirty="0" err="1">
                <a:latin typeface="Sylfaen" panose="010A0502050306030303" pitchFamily="18" charset="0"/>
              </a:rPr>
              <a:t>ჯანსაღი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ცხოვრების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უზრუნველყოფ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r>
              <a:rPr lang="en-US" sz="900" b="1" dirty="0">
                <a:latin typeface="Sylfaen" panose="010A0502050306030303" pitchFamily="18" charset="0"/>
              </a:rPr>
              <a:t>, </a:t>
            </a:r>
            <a:r>
              <a:rPr lang="en-US" sz="900" b="1" dirty="0" err="1">
                <a:latin typeface="Sylfaen" panose="010A0502050306030303" pitchFamily="18" charset="0"/>
              </a:rPr>
              <a:t>მოზარდთა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აქტივობების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მართვა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და </a:t>
            </a:r>
            <a:r>
              <a:rPr lang="en-US" sz="900" b="1" dirty="0" err="1">
                <a:latin typeface="Sylfaen" panose="010A0502050306030303" pitchFamily="18" charset="0"/>
              </a:rPr>
              <a:t>სპორტი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7040" y="1947000"/>
            <a:ext cx="1066800" cy="609600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Rounded Rectangle 8"/>
          <p:cNvSpPr/>
          <p:nvPr/>
        </p:nvSpPr>
        <p:spPr>
          <a:xfrm>
            <a:off x="198763" y="2732915"/>
            <a:ext cx="1066800" cy="609600"/>
          </a:xfrm>
          <a:prstGeom prst="round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330370" y="1373833"/>
            <a:ext cx="1870031" cy="390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r>
              <a:rPr lang="en-US" sz="900" b="1" dirty="0" err="1">
                <a:latin typeface="Sylfaen" panose="010A0502050306030303" pitchFamily="18" charset="0"/>
              </a:rPr>
              <a:t>სკოლამდელი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ka-GE" sz="900" b="1" dirty="0">
                <a:latin typeface="Sylfaen" panose="010A0502050306030303" pitchFamily="18" charset="0"/>
              </a:rPr>
              <a:t>განათლება</a:t>
            </a:r>
            <a:endParaRPr lang="en-US" sz="900" dirty="0">
              <a:latin typeface="Sylfaen" panose="010A0502050306030303" pitchFamily="18" charset="0"/>
            </a:endParaRPr>
          </a:p>
          <a:p>
            <a:pPr algn="just" defTabSz="355600">
              <a:lnSpc>
                <a:spcPct val="90000"/>
              </a:lnSpc>
              <a:spcAft>
                <a:spcPct val="35000"/>
              </a:spcAft>
            </a:pP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7040" y="3505200"/>
            <a:ext cx="1066800" cy="609600"/>
          </a:xfrm>
          <a:prstGeom prst="round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209720" y="4276150"/>
            <a:ext cx="1066800" cy="609600"/>
          </a:xfrm>
          <a:prstGeom prst="round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ounded Rectangle 12"/>
          <p:cNvSpPr/>
          <p:nvPr/>
        </p:nvSpPr>
        <p:spPr>
          <a:xfrm>
            <a:off x="209362" y="5071200"/>
            <a:ext cx="1066800" cy="609600"/>
          </a:xfrm>
          <a:prstGeom prst="round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00" b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Rounded Rectangle 13"/>
          <p:cNvSpPr/>
          <p:nvPr/>
        </p:nvSpPr>
        <p:spPr>
          <a:xfrm>
            <a:off x="7829550" y="1154909"/>
            <a:ext cx="1066800" cy="609600"/>
          </a:xfrm>
          <a:prstGeom prst="round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Rounded Rectangle 14"/>
          <p:cNvSpPr/>
          <p:nvPr/>
        </p:nvSpPr>
        <p:spPr>
          <a:xfrm>
            <a:off x="7829550" y="1916149"/>
            <a:ext cx="1066800" cy="609600"/>
          </a:xfrm>
          <a:prstGeom prst="roundRect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327563" y="4365574"/>
            <a:ext cx="1565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latin typeface="Sylfaen" panose="010A0502050306030303" pitchFamily="18" charset="0"/>
              </a:rPr>
              <a:t>სპეციალური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სერვისების</a:t>
            </a:r>
            <a:r>
              <a:rPr lang="en-US" sz="900" b="1" dirty="0">
                <a:latin typeface="Sylfaen" panose="010A0502050306030303" pitchFamily="18" charset="0"/>
              </a:rPr>
              <a:t> </a:t>
            </a:r>
            <a:r>
              <a:rPr lang="en-US" sz="900" b="1" dirty="0" err="1">
                <a:latin typeface="Sylfaen" panose="010A0502050306030303" pitchFamily="18" charset="0"/>
              </a:rPr>
              <a:t>მიწოდებ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05600" y="1260648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a-GE" sz="900" b="1" dirty="0">
                <a:latin typeface="Sylfaen" panose="010A0502050306030303" pitchFamily="18" charset="0"/>
              </a:rPr>
              <a:t>მუნიციპალური </a:t>
            </a:r>
            <a:r>
              <a:rPr lang="en-US" sz="900" b="1" dirty="0" err="1">
                <a:latin typeface="Sylfaen" panose="010A0502050306030303" pitchFamily="18" charset="0"/>
              </a:rPr>
              <a:t>ქონებ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848600" y="2699149"/>
            <a:ext cx="1066800" cy="609600"/>
          </a:xfrm>
          <a:prstGeom prst="roundRect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Rounded Rectangle 18"/>
          <p:cNvSpPr/>
          <p:nvPr/>
        </p:nvSpPr>
        <p:spPr>
          <a:xfrm>
            <a:off x="7848600" y="3495349"/>
            <a:ext cx="1066800" cy="609600"/>
          </a:xfrm>
          <a:prstGeom prst="roundRect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Rounded Rectangle 19"/>
          <p:cNvSpPr/>
          <p:nvPr/>
        </p:nvSpPr>
        <p:spPr>
          <a:xfrm>
            <a:off x="7829550" y="4257349"/>
            <a:ext cx="1066800" cy="609600"/>
          </a:xfrm>
          <a:prstGeom prst="roundRect">
            <a:avLst/>
          </a:prstGeom>
          <a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Rounded Rectangle 20"/>
          <p:cNvSpPr/>
          <p:nvPr/>
        </p:nvSpPr>
        <p:spPr>
          <a:xfrm>
            <a:off x="7829550" y="5159309"/>
            <a:ext cx="1066800" cy="609600"/>
          </a:xfrm>
          <a:prstGeom prst="roundRect">
            <a:avLst/>
          </a:pr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6282944" y="2830951"/>
            <a:ext cx="206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დასუფთავება და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ნარჩენების გატანა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84404" y="3657600"/>
            <a:ext cx="2249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მგზავრთა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გადაყვანა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33595" y="4419600"/>
            <a:ext cx="112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საზოგადოებრივი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ჯანდაცვა</a:t>
            </a:r>
            <a:r>
              <a:rPr lang="en-GB" sz="900" b="1" dirty="0">
                <a:latin typeface="Sylfaen" panose="010A0502050306030303" pitchFamily="18" charset="0"/>
              </a:rPr>
              <a:t> 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2362" y="5257800"/>
            <a:ext cx="856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900" b="1" dirty="0">
                <a:latin typeface="Sylfaen" panose="010A0502050306030303" pitchFamily="18" charset="0"/>
              </a:rPr>
              <a:t>დამატებითი </a:t>
            </a:r>
          </a:p>
          <a:p>
            <a:pPr algn="ctr"/>
            <a:r>
              <a:rPr lang="ka-GE" sz="900" b="1" dirty="0">
                <a:latin typeface="Sylfaen" panose="010A0502050306030303" pitchFamily="18" charset="0"/>
              </a:rPr>
              <a:t>სერვისები</a:t>
            </a:r>
            <a:endParaRPr lang="en-US" sz="900" b="1" dirty="0">
              <a:latin typeface="Sylfaen" panose="010A0502050306030303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10172" y="2036283"/>
            <a:ext cx="1214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a-GE" sz="900" b="1" dirty="0">
                <a:latin typeface="Sylfaen" panose="010A0502050306030303" pitchFamily="18" charset="0"/>
              </a:rPr>
              <a:t>წყლის მიწოდების </a:t>
            </a:r>
          </a:p>
          <a:p>
            <a:pPr lvl="0" algn="ctr"/>
            <a:r>
              <a:rPr lang="ka-GE" sz="900" b="1" dirty="0">
                <a:latin typeface="Sylfaen" panose="010A0502050306030303" pitchFamily="18" charset="0"/>
              </a:rPr>
              <a:t>უზრუნველყოფა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12323" y="5202822"/>
            <a:ext cx="173606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b="1" dirty="0" err="1">
                <a:latin typeface="Sylfaen" panose="010A0502050306030303" pitchFamily="18" charset="0"/>
              </a:rPr>
              <a:t>კეთილმოწყობ</a:t>
            </a:r>
            <a:r>
              <a:rPr lang="ka-GE" sz="900" b="1" dirty="0">
                <a:latin typeface="Sylfaen" panose="010A0502050306030303" pitchFamily="18" charset="0"/>
              </a:rPr>
              <a:t>ა</a:t>
            </a:r>
            <a:endParaRPr lang="en-GB" sz="900" b="1" dirty="0">
              <a:latin typeface="Sylfaen" panose="010A0502050306030303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669" y="625409"/>
            <a:ext cx="9144000" cy="51435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/>
          <p:cNvSpPr txBox="1"/>
          <p:nvPr/>
        </p:nvSpPr>
        <p:spPr>
          <a:xfrm>
            <a:off x="609600" y="85725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ტყიბულის მუნიციპალიტეტის შპს-ები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6206478" y="1947000"/>
            <a:ext cx="504056" cy="4573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54</a:t>
            </a:r>
          </a:p>
        </p:txBody>
      </p:sp>
      <p:sp>
        <p:nvSpPr>
          <p:cNvPr id="46" name="Rounded Rectangle 60">
            <a:extLst>
              <a:ext uri="{FF2B5EF4-FFF2-40B4-BE49-F238E27FC236}">
                <a16:creationId xmlns:a16="http://schemas.microsoft.com/office/drawing/2014/main" id="{735A7C35-56C6-060C-7536-9ACD2DFF168D}"/>
              </a:ext>
            </a:extLst>
          </p:cNvPr>
          <p:cNvSpPr/>
          <p:nvPr/>
        </p:nvSpPr>
        <p:spPr>
          <a:xfrm>
            <a:off x="3128446" y="1906972"/>
            <a:ext cx="2936445" cy="562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sz="900" dirty="0">
                <a:solidFill>
                  <a:schemeClr val="tx1"/>
                </a:solidFill>
              </a:rPr>
              <a:t>შპს საფეხბურთო კლუბი „მეშახტე“</a:t>
            </a:r>
          </a:p>
        </p:txBody>
      </p:sp>
    </p:spTree>
    <p:extLst>
      <p:ext uri="{BB962C8B-B14F-4D97-AF65-F5344CB8AC3E}">
        <p14:creationId xmlns:p14="http://schemas.microsoft.com/office/powerpoint/2010/main" val="4106166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6435</TotalTime>
  <Words>287</Words>
  <Application>Microsoft Office PowerPoint</Application>
  <PresentationFormat>Экран (4:3)</PresentationFormat>
  <Paragraphs>109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Sylfaen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vaxunxula</dc:creator>
  <cp:lastModifiedBy>Koba Robakidze</cp:lastModifiedBy>
  <cp:revision>503</cp:revision>
  <cp:lastPrinted>2026-06-16T07:51:02Z</cp:lastPrinted>
  <dcterms:created xsi:type="dcterms:W3CDTF">2017-06-08T10:52:25Z</dcterms:created>
  <dcterms:modified xsi:type="dcterms:W3CDTF">2026-06-16T07:51:55Z</dcterms:modified>
</cp:coreProperties>
</file>